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1" r:id="rId6"/>
    <p:sldId id="257" r:id="rId7"/>
    <p:sldId id="260" r:id="rId8"/>
    <p:sldId id="274" r:id="rId9"/>
    <p:sldId id="268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orient="horz" pos="504" userDrawn="1">
          <p15:clr>
            <a:srgbClr val="A4A3A4"/>
          </p15:clr>
        </p15:guide>
        <p15:guide id="3" orient="horz" pos="320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2E18D1-4FC5-395A-56DD-E95ACD173C45}" name="Jenny Fox" initials="JF" userId="S::Jenny.Fox@pshe-association.org.uk::2a9d483f-3ac6-4911-84ca-318615ef2e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D01"/>
    <a:srgbClr val="01529F"/>
    <a:srgbClr val="009B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3" autoAdjust="0"/>
    <p:restoredTop sz="96301"/>
  </p:normalViewPr>
  <p:slideViewPr>
    <p:cSldViewPr snapToGrid="0">
      <p:cViewPr varScale="1">
        <p:scale>
          <a:sx n="107" d="100"/>
          <a:sy n="107" d="100"/>
        </p:scale>
        <p:origin x="176" y="512"/>
      </p:cViewPr>
      <p:guideLst>
        <p:guide pos="438"/>
        <p:guide orient="horz" pos="504"/>
        <p:guide orient="horz" pos="32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5DA0-6576-834E-A311-78F46BCEE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6EE42-DB0F-5E79-BE7B-28DC7A12C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70B96-7EC9-D2EB-1CEA-14D72B65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4F069-4211-EA2C-42DB-207BA98C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AB2A5-7C9B-2EC5-11B3-800D36A3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84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EB05-EA53-0B85-57A3-D545728D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0FD87D-B2C3-BA0E-E83B-725AEA370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31264-F030-A3DF-4B50-05BD70310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F3DC-B464-0CCA-9922-B83C61FBB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BCDFB-2F0D-3CCE-E9F6-7CE440BE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26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57CF9F-DBA8-CC36-4D58-2AC8622C2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2789D-3E46-7A22-6306-DE0E6314D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B589D-B0BF-7530-AF35-7FE18050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B6CEC-FE6F-4F13-9C42-1E74F2CB1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5FB2-09D9-C7B4-F674-6E8E4425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1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4E0C-E392-9E19-E932-321E7300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84D9B-A4AA-EC61-7DB4-977D313A1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B0F9-A726-AE50-7786-3141E5AD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4260A-BA4D-28D9-71DB-8AB5F7E85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01BCA-AE03-E544-845D-8766C61E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48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B998-533A-2B25-F61A-DD2FF423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3354F-4FF5-FBDE-D034-60309AB79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BF6B-D39B-BCA5-A413-1F795298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3039D-0260-2D8A-AC64-97EFC45B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B5534-0580-2B51-5E86-0001A9DB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187CD-5105-68D1-485E-6C23CAB0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B65B1-6BCF-33D4-6EA3-4DD39A61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34F73-8EFD-FF85-C439-999E33F1B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3A01E-891A-EA69-9FC6-0C1C31B7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15548-E225-C514-582F-C1404F9F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73AA9-A552-EA84-9D76-9028211A3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6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A403-01D6-3DF3-8051-8BBB0837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AB19C-5D18-8FD5-66C9-ED03E0120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DF14-AD07-9902-1B2D-0ADC8166E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6112B-A2F1-3A21-5919-714A11B8E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D01B9-A4A4-C2FD-487F-933DF809AF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2B4253-7983-3FAD-C827-F73225E4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B45C4-CC5A-A9FB-EC5C-E705186A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AF5A7-9CA3-DEC0-C3A9-F3B8772A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62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7DCF-B673-2D36-F59F-00D7162B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C226-AEFB-D404-9A8A-B231351B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B0D6-18D2-78B2-E5A4-2820604A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13D2A-636A-C302-C646-036D0F05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07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9D7BD-3265-CB35-6C8F-030DE82C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9D725-C8F2-4D1E-EB5C-377B5F5E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2945-F47C-E7D6-BC3F-D4CB5CDE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23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100F-65FD-F943-1844-33EC7C8A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2A98E-0119-BF86-D10D-3EA7A9A7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10041-3871-A3D0-917A-9308EB186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A1BA6-D1F0-916F-BE4B-A16F6BD2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26D7F-7FAD-8828-2248-709D9B2C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4B6B4-F082-0E81-06B1-E874AF70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439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30E7-F15D-1F30-9D53-D33A94E16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0E132C-3E78-06B3-1A6F-9A636F333A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55047-16F4-A56E-9B0B-2E0A7D7F5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98577-61C7-DA04-91E6-EA6CB5C4E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2B537-1F53-3FD7-3314-FA63E5DF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7B372-706E-C20C-A751-2AAF04D1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48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6690D-930E-25B7-E79A-E0A0B409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1EDF1-A645-B27C-C6D6-4F0D04DE0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A3380-F76E-18D2-F8ED-0023AEAC9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4FFDF-9A87-4A7D-906E-5D4BAA8C9001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272AC-CC77-0CFD-349C-4FE961506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5B57D-E2AB-71BF-69AF-B2CDD7B5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15021-A6D2-4477-9B2B-A30BD2AA2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27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ctimsupport.org.uk/" TargetMode="External"/><Relationship Id="rId2" Type="http://schemas.openxmlformats.org/officeDocument/2006/relationships/hyperlink" Target="http://www.childline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www.fearless.org.uk/" TargetMode="External"/><Relationship Id="rId4" Type="http://schemas.openxmlformats.org/officeDocument/2006/relationships/hyperlink" Target="http://www.police.uk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EF5E19-AA1E-0805-E6A6-37E01292F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9983" t="7164" r="22502" b="11388"/>
          <a:stretch/>
        </p:blipFill>
        <p:spPr>
          <a:xfrm>
            <a:off x="-1" y="0"/>
            <a:ext cx="1231220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3681C9-53A7-EBE0-1413-974576042AB7}"/>
              </a:ext>
            </a:extLst>
          </p:cNvPr>
          <p:cNvSpPr/>
          <p:nvPr/>
        </p:nvSpPr>
        <p:spPr>
          <a:xfrm>
            <a:off x="2514600" y="0"/>
            <a:ext cx="468376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633351-311A-96F2-D54F-D6BE8C4E215E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</a:rPr>
              <a:t> </a:t>
            </a:r>
            <a:endParaRPr lang="en-US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C8313-F241-DF9D-56CC-0400A9B96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529" y="5462340"/>
            <a:ext cx="576966" cy="11364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FFA719-B013-89DF-8314-7F625EB659A1}"/>
              </a:ext>
            </a:extLst>
          </p:cNvPr>
          <p:cNvSpPr/>
          <p:nvPr/>
        </p:nvSpPr>
        <p:spPr>
          <a:xfrm rot="21409574">
            <a:off x="522773" y="2674810"/>
            <a:ext cx="5119734" cy="990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rectangle with white spots&#10;&#10;AI-generated content may be incorrect.">
            <a:extLst>
              <a:ext uri="{FF2B5EF4-FFF2-40B4-BE49-F238E27FC236}">
                <a16:creationId xmlns:a16="http://schemas.microsoft.com/office/drawing/2014/main" id="{F44C0A61-B92C-337C-6C9A-D73ED6A39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2238613"/>
            <a:ext cx="5461187" cy="143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8DC85C-818D-52A3-2F84-83FCDD004C97}"/>
              </a:ext>
            </a:extLst>
          </p:cNvPr>
          <p:cNvSpPr txBox="1"/>
          <p:nvPr/>
        </p:nvSpPr>
        <p:spPr>
          <a:xfrm rot="21363581">
            <a:off x="838962" y="2599988"/>
            <a:ext cx="4900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D6FD01"/>
                </a:solidFill>
                <a:latin typeface="Anton" pitchFamily="2" charset="77"/>
                <a:cs typeface="Arial" panose="020B0604020202020204" pitchFamily="34" charset="0"/>
              </a:rPr>
              <a:t>LOOKING OUT FOR </a:t>
            </a:r>
            <a:endParaRPr lang="en-US" sz="4800" dirty="0">
              <a:solidFill>
                <a:srgbClr val="D6FD01"/>
              </a:solidFill>
              <a:latin typeface="Anton" pitchFamily="2" charset="77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989FE4-ED8C-748B-F64D-8E3D4C9DE337}"/>
              </a:ext>
            </a:extLst>
          </p:cNvPr>
          <p:cNvSpPr/>
          <p:nvPr/>
        </p:nvSpPr>
        <p:spPr>
          <a:xfrm rot="21409574">
            <a:off x="523167" y="4092370"/>
            <a:ext cx="4604361" cy="990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ED3BC-0DDE-624C-28C7-A20D5DAC31C5}"/>
              </a:ext>
            </a:extLst>
          </p:cNvPr>
          <p:cNvSpPr txBox="1"/>
          <p:nvPr/>
        </p:nvSpPr>
        <p:spPr>
          <a:xfrm rot="21363581">
            <a:off x="838962" y="3856249"/>
            <a:ext cx="4900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Anton" pitchFamily="2" charset="77"/>
                <a:cs typeface="Arial" panose="020B0604020202020204" pitchFamily="34" charset="0"/>
              </a:rPr>
              <a:t>LOOKING OUT FOR </a:t>
            </a:r>
            <a:endParaRPr lang="en-US" sz="4800" dirty="0">
              <a:solidFill>
                <a:schemeClr val="bg1"/>
              </a:solidFill>
              <a:latin typeface="Anton" pitchFamily="2" charset="77"/>
              <a:cs typeface="Arial" panose="020B0604020202020204" pitchFamily="34" charset="0"/>
            </a:endParaRPr>
          </a:p>
        </p:txBody>
      </p:sp>
      <p:pic>
        <p:nvPicPr>
          <p:cNvPr id="14" name="Picture 13" descr="A black rectangle with white dots&#10;&#10;AI-generated content may be incorrect.">
            <a:extLst>
              <a:ext uri="{FF2B5EF4-FFF2-40B4-BE49-F238E27FC236}">
                <a16:creationId xmlns:a16="http://schemas.microsoft.com/office/drawing/2014/main" id="{3CF6DE08-3CE1-5729-EF99-C9EE65734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7" y="3673713"/>
            <a:ext cx="4945539" cy="1397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AE1BFA-7455-022C-0B76-8220B28D3221}"/>
              </a:ext>
            </a:extLst>
          </p:cNvPr>
          <p:cNvSpPr txBox="1"/>
          <p:nvPr/>
        </p:nvSpPr>
        <p:spPr>
          <a:xfrm rot="21363581">
            <a:off x="621128" y="4051502"/>
            <a:ext cx="4900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D6FD01"/>
                </a:solidFill>
                <a:latin typeface="Anton" pitchFamily="2" charset="77"/>
                <a:cs typeface="Arial" panose="020B0604020202020204" pitchFamily="34" charset="0"/>
              </a:rPr>
              <a:t>EACH OTHER</a:t>
            </a:r>
            <a:endParaRPr lang="en-US" sz="4800" dirty="0">
              <a:solidFill>
                <a:srgbClr val="D6FD01"/>
              </a:solidFill>
              <a:latin typeface="Anton" pitchFamily="2" charset="77"/>
              <a:cs typeface="Arial" panose="020B0604020202020204" pitchFamily="34" charset="0"/>
            </a:endParaRPr>
          </a:p>
        </p:txBody>
      </p:sp>
      <p:pic>
        <p:nvPicPr>
          <p:cNvPr id="21" name="Picture 2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1E4A9D2-937B-6C57-1F37-C2650AAB6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3" y="667735"/>
            <a:ext cx="920138" cy="112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2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9B321B-0E83-A10D-5449-C5355D953ECF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DID YOU THINK OF…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686785" y="3307119"/>
            <a:ext cx="1953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Scenario 4:</a:t>
            </a:r>
            <a:br>
              <a:rPr lang="en-US" sz="2400" b="1" dirty="0">
                <a:latin typeface="Work Sans" pitchFamily="2" charset="77"/>
                <a:cs typeface="Poppins" pitchFamily="2" charset="77"/>
              </a:rPr>
            </a:br>
            <a:r>
              <a:rPr lang="en-US" sz="2400" b="1" dirty="0">
                <a:latin typeface="Work Sans" pitchFamily="2" charset="77"/>
                <a:cs typeface="Poppins" pitchFamily="2" charset="77"/>
              </a:rPr>
              <a:t>Ivan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423577" y="1701655"/>
            <a:ext cx="21916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Insist on going with Leo to find Sofia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1110875" y="1707764"/>
            <a:ext cx="2734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Try to persuade Leo not to go after Sofia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203165" y="5084763"/>
            <a:ext cx="24824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Call Leo out and tell him he thinks its creepy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1163570" y="5084763"/>
            <a:ext cx="24471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Tell all their friends what he is worried about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831FB-9BD7-67DC-C89D-9099B5A1B999}"/>
              </a:ext>
            </a:extLst>
          </p:cNvPr>
          <p:cNvSpPr txBox="1"/>
          <p:nvPr/>
        </p:nvSpPr>
        <p:spPr>
          <a:xfrm>
            <a:off x="3935828" y="5084763"/>
            <a:ext cx="34791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Speak to the other girls and see if they will go after Sofia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752FB-6872-F0F8-E054-2A40DFC65778}"/>
              </a:ext>
            </a:extLst>
          </p:cNvPr>
          <p:cNvSpPr txBox="1"/>
          <p:nvPr/>
        </p:nvSpPr>
        <p:spPr>
          <a:xfrm>
            <a:off x="4046960" y="1701655"/>
            <a:ext cx="3587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Do nothing and try to enjoy the rest of his night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40056-006C-8B5A-5EC2-F7D8A1150971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C6C316-8BD7-4545-73DE-F47A7694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384703" y="2142265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7351289-7B78-D383-0E4A-70FBC3B92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326844" y="3444960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46A22DB-6657-F06B-3205-89DAA001D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478399" y="2200654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91F6250-E0A5-A659-56D5-BCF5D3EA6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340511" y="3589521"/>
            <a:ext cx="535525" cy="1728594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93A924D-ECAF-2E86-9B4A-B2C96A2E9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4">
            <a:off x="5411379" y="4161912"/>
            <a:ext cx="288919" cy="932586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0B77A4E-6F00-7E37-9A6D-8B9053F67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16692">
            <a:off x="5624718" y="2416573"/>
            <a:ext cx="288919" cy="9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72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9B321B-0E83-A10D-5449-C5355D953ECF}"/>
              </a:ext>
            </a:extLst>
          </p:cNvPr>
          <p:cNvSpPr txBox="1">
            <a:spLocks/>
          </p:cNvSpPr>
          <p:nvPr/>
        </p:nvSpPr>
        <p:spPr>
          <a:xfrm>
            <a:off x="708447" y="451213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CONSEQUENCES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205806"/>
            <a:ext cx="10515600" cy="5194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997413" y="2961181"/>
            <a:ext cx="1953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Your scenario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7871757" y="2080798"/>
            <a:ext cx="1829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2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2015097" y="2080798"/>
            <a:ext cx="24992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1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122756" y="4342233"/>
            <a:ext cx="1320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4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2062570" y="4322209"/>
            <a:ext cx="2159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3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1EE8D8-D3AD-9C33-D0AB-A648C71DA899}"/>
              </a:ext>
            </a:extLst>
          </p:cNvPr>
          <p:cNvSpPr txBox="1"/>
          <p:nvPr/>
        </p:nvSpPr>
        <p:spPr>
          <a:xfrm>
            <a:off x="6354620" y="4924549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5F737B-B851-3C66-34BE-72D75B3556D0}"/>
              </a:ext>
            </a:extLst>
          </p:cNvPr>
          <p:cNvSpPr txBox="1"/>
          <p:nvPr/>
        </p:nvSpPr>
        <p:spPr>
          <a:xfrm>
            <a:off x="8786336" y="4932299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2AE406-3A59-D314-C515-8F4CF7965D34}"/>
              </a:ext>
            </a:extLst>
          </p:cNvPr>
          <p:cNvSpPr txBox="1"/>
          <p:nvPr/>
        </p:nvSpPr>
        <p:spPr>
          <a:xfrm>
            <a:off x="6321248" y="1496721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B3F68F-39A9-3018-37C5-AE89F4151AF9}"/>
              </a:ext>
            </a:extLst>
          </p:cNvPr>
          <p:cNvSpPr txBox="1"/>
          <p:nvPr/>
        </p:nvSpPr>
        <p:spPr>
          <a:xfrm>
            <a:off x="8806359" y="1491122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ABB26F-2B88-96E8-19F6-D99E5053B8CB}"/>
              </a:ext>
            </a:extLst>
          </p:cNvPr>
          <p:cNvSpPr txBox="1"/>
          <p:nvPr/>
        </p:nvSpPr>
        <p:spPr>
          <a:xfrm>
            <a:off x="885856" y="1483372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299FD8-4827-3A6B-5BA2-8DB069DEAF83}"/>
              </a:ext>
            </a:extLst>
          </p:cNvPr>
          <p:cNvSpPr txBox="1"/>
          <p:nvPr/>
        </p:nvSpPr>
        <p:spPr>
          <a:xfrm>
            <a:off x="3350944" y="1464424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CBA6BA-83F8-4F4A-C0BA-399CCA69C0F9}"/>
              </a:ext>
            </a:extLst>
          </p:cNvPr>
          <p:cNvSpPr txBox="1"/>
          <p:nvPr/>
        </p:nvSpPr>
        <p:spPr>
          <a:xfrm>
            <a:off x="708447" y="4924549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4FF52E-B091-BE48-1C83-6492FEA32DAC}"/>
              </a:ext>
            </a:extLst>
          </p:cNvPr>
          <p:cNvSpPr txBox="1"/>
          <p:nvPr/>
        </p:nvSpPr>
        <p:spPr>
          <a:xfrm>
            <a:off x="3140163" y="4932299"/>
            <a:ext cx="226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Consequence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0C3C05-DD13-2E6D-C909-65586450223A}"/>
              </a:ext>
            </a:extLst>
          </p:cNvPr>
          <p:cNvSpPr txBox="1"/>
          <p:nvPr/>
        </p:nvSpPr>
        <p:spPr>
          <a:xfrm>
            <a:off x="1482987" y="5538695"/>
            <a:ext cx="88711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What are the possible consequences of each option?</a:t>
            </a:r>
          </a:p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Overall, which do you think is the safest choice for the character?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78AF94-088A-39C0-A47B-E60E2FC6E4A8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5BB32DE-1C16-AE6F-2799-F8D04129E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45230">
            <a:off x="7130857" y="3459525"/>
            <a:ext cx="343658" cy="1109276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1DB395D-F50B-974F-3C5C-999B3FA5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2226">
            <a:off x="7073532" y="2422341"/>
            <a:ext cx="343658" cy="110927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802A3DB-E352-1032-53CC-CA2E2537F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6629">
            <a:off x="4574470" y="2404414"/>
            <a:ext cx="343658" cy="1109276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F9D9858-3572-55DD-2B4A-BE41824F1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2894">
            <a:off x="4457290" y="3362058"/>
            <a:ext cx="343658" cy="1109276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8B0FB4F-AE5D-9604-4C1F-4F30A77E4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6629">
            <a:off x="2388412" y="1806926"/>
            <a:ext cx="136293" cy="439933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D324B9D-6303-E469-2EE7-ACE8C09FA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8140">
            <a:off x="4027207" y="1818801"/>
            <a:ext cx="136293" cy="439933"/>
          </a:xfrm>
          <a:prstGeom prst="rect">
            <a:avLst/>
          </a:prstGeom>
        </p:spPr>
      </p:pic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6EFF9E2-B506-9727-75E1-4E8D63CB7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6629">
            <a:off x="7829601" y="1795050"/>
            <a:ext cx="136293" cy="439933"/>
          </a:xfrm>
          <a:prstGeom prst="rect">
            <a:avLst/>
          </a:prstGeom>
        </p:spPr>
      </p:pic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E8CCCE4-8809-80BC-8313-E8F684375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8140">
            <a:off x="9468396" y="1806925"/>
            <a:ext cx="136293" cy="439933"/>
          </a:xfrm>
          <a:prstGeom prst="rect">
            <a:avLst/>
          </a:prstGeom>
        </p:spPr>
      </p:pic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163EEFF-B7C5-E75C-D0D3-710031301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2411">
            <a:off x="2230977" y="4514019"/>
            <a:ext cx="136293" cy="439933"/>
          </a:xfrm>
          <a:prstGeom prst="rect">
            <a:avLst/>
          </a:prstGeom>
        </p:spPr>
      </p:pic>
      <p:pic>
        <p:nvPicPr>
          <p:cNvPr id="21" name="Picture 2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66FCFC8-FDB5-DEC1-052B-D48EADD82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2745">
            <a:off x="3891517" y="4514017"/>
            <a:ext cx="136293" cy="439933"/>
          </a:xfrm>
          <a:prstGeom prst="rect">
            <a:avLst/>
          </a:prstGeom>
        </p:spPr>
      </p:pic>
      <p:pic>
        <p:nvPicPr>
          <p:cNvPr id="22" name="Picture 2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02F3728-C5F8-BB31-C159-A09500FD5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2411">
            <a:off x="7840389" y="4525894"/>
            <a:ext cx="136293" cy="439933"/>
          </a:xfrm>
          <a:prstGeom prst="rect">
            <a:avLst/>
          </a:prstGeom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611C07C-5423-FC3C-2F50-D39B7990D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2745">
            <a:off x="9500929" y="4525892"/>
            <a:ext cx="136293" cy="4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0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PREVENTS US?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4" y="1344881"/>
            <a:ext cx="5558638" cy="2143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923141" y="1738135"/>
            <a:ext cx="519065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Which option do you think is the </a:t>
            </a:r>
            <a:r>
              <a:rPr lang="en-US" sz="2000" b="1" dirty="0">
                <a:latin typeface="Work Sans" pitchFamily="2" charset="77"/>
                <a:cs typeface="Poppins" pitchFamily="2" charset="77"/>
              </a:rPr>
              <a:t>most likely 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for the character to take?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Is it the same or different to the </a:t>
            </a:r>
            <a:r>
              <a:rPr lang="en-US" sz="2000" b="1" dirty="0">
                <a:latin typeface="Work Sans" pitchFamily="2" charset="77"/>
                <a:cs typeface="Poppins" pitchFamily="2" charset="77"/>
              </a:rPr>
              <a:t>safest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 option?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F54551-BD29-7EEF-FF82-52B1E48FD437}"/>
              </a:ext>
            </a:extLst>
          </p:cNvPr>
          <p:cNvGrpSpPr/>
          <p:nvPr/>
        </p:nvGrpSpPr>
        <p:grpSpPr>
          <a:xfrm>
            <a:off x="703073" y="3729037"/>
            <a:ext cx="5544215" cy="2238375"/>
            <a:chOff x="703073" y="3729037"/>
            <a:chExt cx="5544215" cy="22383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C8FDF04-8ABF-E135-B687-C426C83B3440}"/>
                </a:ext>
              </a:extLst>
            </p:cNvPr>
            <p:cNvSpPr/>
            <p:nvPr/>
          </p:nvSpPr>
          <p:spPr>
            <a:xfrm>
              <a:off x="703073" y="3729037"/>
              <a:ext cx="5544215" cy="2238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Work Sans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C93D03-C72A-669E-23EA-9705EC0C4429}"/>
                </a:ext>
              </a:extLst>
            </p:cNvPr>
            <p:cNvSpPr txBox="1"/>
            <p:nvPr/>
          </p:nvSpPr>
          <p:spPr>
            <a:xfrm>
              <a:off x="955439" y="3985895"/>
              <a:ext cx="467779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dirty="0">
                  <a:latin typeface="Work Sans" pitchFamily="2" charset="77"/>
                  <a:cs typeface="Poppins" pitchFamily="2" charset="77"/>
                </a:rPr>
                <a:t>What might prevent the characters from acting in the safest way? Think about:</a:t>
              </a:r>
            </a:p>
            <a:p>
              <a:pPr marL="285750" indent="-285750">
                <a:spcAft>
                  <a:spcPts val="600"/>
                </a:spcAft>
                <a:buClr>
                  <a:srgbClr val="D6FD0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Work Sans" pitchFamily="2" charset="77"/>
                  <a:cs typeface="Poppins" pitchFamily="2" charset="77"/>
                </a:rPr>
                <a:t>Their thoughts and feelings</a:t>
              </a:r>
            </a:p>
            <a:p>
              <a:pPr marL="285750" indent="-285750">
                <a:spcAft>
                  <a:spcPts val="600"/>
                </a:spcAft>
                <a:buClr>
                  <a:srgbClr val="D6FD0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Work Sans" pitchFamily="2" charset="77"/>
                  <a:cs typeface="Poppins" pitchFamily="2" charset="77"/>
                </a:rPr>
                <a:t>Societal norms or stereotypes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163CBE6-1844-FC93-E1BD-4242528347F5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12" name="Picture 11" descr="A group of women taking a selfie&#10;&#10;AI-generated content may be incorrect.">
            <a:extLst>
              <a:ext uri="{FF2B5EF4-FFF2-40B4-BE49-F238E27FC236}">
                <a16:creationId xmlns:a16="http://schemas.microsoft.com/office/drawing/2014/main" id="{EF3A5EAA-5715-7B00-1144-5E2A4D20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87" y="1136916"/>
            <a:ext cx="8763248" cy="57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PREVENTS US?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4" y="1344881"/>
            <a:ext cx="6833457" cy="2386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1008641" y="1701971"/>
            <a:ext cx="598618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Choose one of the factors that might prevent someone from making the safest choice.</a:t>
            </a:r>
          </a:p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As a group, write a response to this thought, feeling or view that might help the person behave differently next time.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C52585-906C-4530-C78F-85EB1C4CAB13}"/>
              </a:ext>
            </a:extLst>
          </p:cNvPr>
          <p:cNvGrpSpPr/>
          <p:nvPr/>
        </p:nvGrpSpPr>
        <p:grpSpPr>
          <a:xfrm>
            <a:off x="687576" y="3891754"/>
            <a:ext cx="6841206" cy="2386018"/>
            <a:chOff x="687576" y="3891754"/>
            <a:chExt cx="6841206" cy="238601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EE5E6A9-05B9-3364-0E49-266D6CA592FB}"/>
                </a:ext>
              </a:extLst>
            </p:cNvPr>
            <p:cNvSpPr/>
            <p:nvPr/>
          </p:nvSpPr>
          <p:spPr>
            <a:xfrm>
              <a:off x="687576" y="3891754"/>
              <a:ext cx="6841206" cy="2386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Work Sans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C93D03-C72A-669E-23EA-9705EC0C4429}"/>
                </a:ext>
              </a:extLst>
            </p:cNvPr>
            <p:cNvSpPr txBox="1"/>
            <p:nvPr/>
          </p:nvSpPr>
          <p:spPr>
            <a:xfrm>
              <a:off x="1015316" y="4076795"/>
              <a:ext cx="642002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dirty="0">
                  <a:latin typeface="Work Sans" pitchFamily="2" charset="77"/>
                  <a:cs typeface="Poppins" pitchFamily="2" charset="77"/>
                </a:rPr>
                <a:t>Did you know?</a:t>
              </a:r>
            </a:p>
            <a:p>
              <a:pPr>
                <a:spcAft>
                  <a:spcPts val="600"/>
                </a:spcAft>
                <a:buClr>
                  <a:srgbClr val="009B67"/>
                </a:buClr>
              </a:pPr>
              <a:r>
                <a:rPr lang="en-US" sz="2000" dirty="0">
                  <a:latin typeface="Work Sans" pitchFamily="2" charset="77"/>
                  <a:cs typeface="Poppins" pitchFamily="2" charset="77"/>
                </a:rPr>
                <a:t>It is important to report any non-contact sexual offence, witnessed or experienced. This can make a real difference in helping the police build a picture of possible predators and to prevent them from committing more serious crimes.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11B42A-162F-B332-6199-B40FCB96F00B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12" name="Picture 11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8736051C-C68D-76EB-DA6C-E18C668D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07"/>
          <a:stretch>
            <a:fillRect/>
          </a:stretch>
        </p:blipFill>
        <p:spPr>
          <a:xfrm>
            <a:off x="5668934" y="929132"/>
            <a:ext cx="6523066" cy="59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5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DO YOU THINK NOW?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5" y="1344881"/>
            <a:ext cx="5229225" cy="352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982643" y="1781186"/>
            <a:ext cx="472063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Revisit the learning outcomes and rate where you think your confidence was at the start of the lesson, compared to now.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Provide an explanation for the biggest change in confidence you have experienced.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Complete the personal reflection.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4BE02-30FE-9184-4E1F-D0B2453B5DE4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8" name="Picture 7" descr="A spiral notebook and pen&#10;&#10;AI-generated content may be incorrect.">
            <a:extLst>
              <a:ext uri="{FF2B5EF4-FFF2-40B4-BE49-F238E27FC236}">
                <a16:creationId xmlns:a16="http://schemas.microsoft.com/office/drawing/2014/main" id="{02F20207-719D-D322-55A9-4D9A14B74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43" y="470079"/>
            <a:ext cx="9261248" cy="61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4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Sources of support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5" y="1260231"/>
            <a:ext cx="6115050" cy="482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1152387" y="1597082"/>
            <a:ext cx="54418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In school you can speak to: your tutor, head of year or the safeguarding lead.</a:t>
            </a:r>
          </a:p>
          <a:p>
            <a:pPr>
              <a:spcAft>
                <a:spcPts val="600"/>
              </a:spcAft>
              <a:buClr>
                <a:srgbClr val="009B67"/>
              </a:buClr>
            </a:pPr>
            <a:endParaRPr lang="en-US" sz="2000" dirty="0">
              <a:latin typeface="Work Sans" pitchFamily="2" charset="77"/>
              <a:cs typeface="Poppins" pitchFamily="2" charset="77"/>
            </a:endParaRP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Contacting Childline </a:t>
            </a:r>
            <a:r>
              <a:rPr lang="en-GB" sz="2000" dirty="0">
                <a:latin typeface="Work Sans" pitchFamily="2" charset="77"/>
                <a:cs typeface="Poppins" pitchFamily="2" charset="77"/>
                <a:hlinkClick r:id="rId2"/>
              </a:rPr>
              <a:t>www.childline.org.uk</a:t>
            </a:r>
            <a:r>
              <a:rPr lang="en-GB" sz="2000" dirty="0">
                <a:latin typeface="Work Sans" pitchFamily="2" charset="77"/>
                <a:cs typeface="Poppins" pitchFamily="2" charset="77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Work Sans" pitchFamily="2" charset="77"/>
                <a:cs typeface="Poppins" pitchFamily="2" charset="77"/>
              </a:rPr>
              <a:t>Contacting Victim Support </a:t>
            </a:r>
            <a:r>
              <a:rPr lang="en-GB" sz="2000" dirty="0">
                <a:latin typeface="Work Sans" pitchFamily="2" charset="77"/>
                <a:cs typeface="Poppins" pitchFamily="2" charset="77"/>
                <a:hlinkClick r:id="rId3"/>
              </a:rPr>
              <a:t>www.victimsupport.org.uk</a:t>
            </a:r>
            <a:r>
              <a:rPr lang="en-GB" sz="2000" dirty="0">
                <a:latin typeface="Work Sans" pitchFamily="2" charset="77"/>
                <a:cs typeface="Poppins" pitchFamily="2" charset="77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Work Sans" pitchFamily="2" charset="77"/>
                <a:cs typeface="Poppins" pitchFamily="2" charset="77"/>
              </a:rPr>
              <a:t>Reporting a non-urgent crime using 101 or online at </a:t>
            </a:r>
            <a:r>
              <a:rPr lang="en-GB" sz="2000" dirty="0">
                <a:latin typeface="Work Sans" pitchFamily="2" charset="77"/>
                <a:cs typeface="Poppins" pitchFamily="2" charset="77"/>
                <a:hlinkClick r:id="rId4"/>
              </a:rPr>
              <a:t>www.police.uk</a:t>
            </a:r>
            <a:r>
              <a:rPr lang="en-GB" sz="2000" dirty="0">
                <a:latin typeface="Work Sans" pitchFamily="2" charset="77"/>
                <a:cs typeface="Poppins" pitchFamily="2" charset="77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Work Sans" pitchFamily="2" charset="77"/>
                <a:cs typeface="Poppins" pitchFamily="2" charset="77"/>
              </a:rPr>
              <a:t>In an emergency, calling 999</a:t>
            </a:r>
          </a:p>
          <a:p>
            <a:pPr marL="285750" indent="-285750">
              <a:spcAft>
                <a:spcPts val="600"/>
              </a:spcAft>
              <a:buClr>
                <a:srgbClr val="009B67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Work Sans" pitchFamily="2" charset="77"/>
                <a:cs typeface="Poppins" pitchFamily="2" charset="77"/>
              </a:rPr>
              <a:t>Reporting crime anonymously using </a:t>
            </a:r>
            <a:r>
              <a:rPr lang="en-GB" sz="2000" dirty="0">
                <a:latin typeface="Work Sans" pitchFamily="2" charset="77"/>
                <a:cs typeface="Poppins" pitchFamily="2" charset="77"/>
                <a:hlinkClick r:id="rId5"/>
              </a:rPr>
              <a:t>www.fearless.org.uk</a:t>
            </a:r>
            <a:r>
              <a:rPr lang="en-GB" sz="2000" dirty="0">
                <a:latin typeface="Work Sans" pitchFamily="2" charset="77"/>
                <a:cs typeface="Poppins" pitchFamily="2" charset="77"/>
              </a:rPr>
              <a:t> </a:t>
            </a:r>
            <a:endParaRPr lang="en-US" sz="2000" dirty="0">
              <a:latin typeface="Work Sa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96340-BF50-E0A2-120F-B265262DF383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9" name="Picture 8" descr="A person looking at her phone&#10;&#10;AI-generated content may be incorrect.">
            <a:extLst>
              <a:ext uri="{FF2B5EF4-FFF2-40B4-BE49-F238E27FC236}">
                <a16:creationId xmlns:a16="http://schemas.microsoft.com/office/drawing/2014/main" id="{639751FD-89AF-5FDF-6C97-BB1C5B41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70" y="800100"/>
            <a:ext cx="9061532" cy="61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7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EXTENSION 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4" y="1344881"/>
            <a:ext cx="6966947" cy="3420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1096313" y="1735840"/>
            <a:ext cx="629230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Work Sans" pitchFamily="2" charset="77"/>
                <a:cs typeface="Poppins" pitchFamily="2" charset="77"/>
              </a:rPr>
              <a:t>Create an in-school campaign based on the learning from this lesson.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Work Sans" pitchFamily="2" charset="77"/>
                <a:cs typeface="Poppins" pitchFamily="2" charset="77"/>
              </a:rPr>
              <a:t>Your campaign should include:</a:t>
            </a:r>
          </a:p>
          <a:p>
            <a:pPr marL="501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Strategies to maintain personal safety </a:t>
            </a:r>
            <a:br>
              <a:rPr lang="en-US" sz="2000" dirty="0">
                <a:latin typeface="Work Sans" pitchFamily="2" charset="77"/>
                <a:cs typeface="Poppins" pitchFamily="2" charset="77"/>
              </a:rPr>
            </a:br>
            <a:r>
              <a:rPr lang="en-US" sz="2000" dirty="0">
                <a:latin typeface="Work Sans" pitchFamily="2" charset="77"/>
                <a:cs typeface="Poppins" pitchFamily="2" charset="77"/>
              </a:rPr>
              <a:t>when socializing</a:t>
            </a:r>
          </a:p>
          <a:p>
            <a:pPr marL="501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How to challenge unhelpful attitudes</a:t>
            </a:r>
          </a:p>
          <a:p>
            <a:pPr marL="501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Sources of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A9222-C293-1376-46D5-5A5DED090B91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11" name="Picture 10" descr="A person with her hand up&#10;&#10;AI-generated content may be incorrect.">
            <a:extLst>
              <a:ext uri="{FF2B5EF4-FFF2-40B4-BE49-F238E27FC236}">
                <a16:creationId xmlns:a16="http://schemas.microsoft.com/office/drawing/2014/main" id="{FEFA4260-F06A-AED4-AF3E-68C493AD4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94" y="750972"/>
            <a:ext cx="6292306" cy="61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8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0E76-8525-2BA0-41F1-494130BC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OUR CLASS GROUND RULES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9520FF-6AA5-FA8A-E8B6-00AD157759EF}"/>
              </a:ext>
            </a:extLst>
          </p:cNvPr>
          <p:cNvSpPr/>
          <p:nvPr/>
        </p:nvSpPr>
        <p:spPr>
          <a:xfrm>
            <a:off x="695325" y="1344881"/>
            <a:ext cx="10515600" cy="4669552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0D485-CBFA-FFDD-C7E3-A83DDEA74295}"/>
              </a:ext>
            </a:extLst>
          </p:cNvPr>
          <p:cNvSpPr txBox="1"/>
          <p:nvPr/>
        </p:nvSpPr>
        <p:spPr>
          <a:xfrm>
            <a:off x="1210613" y="1796602"/>
            <a:ext cx="93565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Work Sans" pitchFamily="2" charset="77"/>
                <a:cs typeface="Poppins" pitchFamily="2" charset="77"/>
              </a:rPr>
              <a:t>Insert ground rules here</a:t>
            </a:r>
          </a:p>
          <a:p>
            <a:endParaRPr lang="en-US" sz="2000" i="1" dirty="0">
              <a:latin typeface="Work Sans" pitchFamily="2" charset="77"/>
              <a:cs typeface="Poppins" pitchFamily="2" charset="77"/>
            </a:endParaRP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latin typeface="Work Sans" pitchFamily="2" charset="77"/>
                <a:cs typeface="Poppins" pitchFamily="2" charset="77"/>
              </a:rPr>
              <a:t>Bullet 1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latin typeface="Work Sans" pitchFamily="2" charset="77"/>
                <a:cs typeface="Poppins" pitchFamily="2" charset="77"/>
              </a:rPr>
              <a:t>Bullet 2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latin typeface="Work Sans" pitchFamily="2" charset="77"/>
                <a:cs typeface="Poppins" pitchFamily="2" charset="77"/>
              </a:rPr>
              <a:t>Bullet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87D08A-5DD5-AB8D-0CC9-76F9B96B5BD5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solidFill>
                  <a:schemeClr val="bg1"/>
                </a:solidFill>
                <a:effectLst/>
                <a:latin typeface="Work Sans" pitchFamily="2" charset="77"/>
              </a:rPr>
              <a:t> </a:t>
            </a:r>
            <a:endParaRPr lang="en-US" sz="1050" dirty="0">
              <a:solidFill>
                <a:schemeClr val="bg1"/>
              </a:solidFill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4475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0839-DA2B-94EF-B0B8-307D47B4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70079"/>
            <a:ext cx="10515600" cy="462678"/>
          </a:xfrm>
          <a:noFill/>
          <a:ln w="19050">
            <a:noFill/>
          </a:ln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LEARNING OBJECTIVES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433ADE-EAC3-97AF-2C02-FD6F0A8DE020}"/>
              </a:ext>
            </a:extLst>
          </p:cNvPr>
          <p:cNvSpPr/>
          <p:nvPr/>
        </p:nvSpPr>
        <p:spPr>
          <a:xfrm>
            <a:off x="695325" y="1344881"/>
            <a:ext cx="10515600" cy="466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1ECF-CD96-E5F5-BD39-DDE667BCFC41}"/>
              </a:ext>
            </a:extLst>
          </p:cNvPr>
          <p:cNvSpPr txBox="1"/>
          <p:nvPr/>
        </p:nvSpPr>
        <p:spPr>
          <a:xfrm>
            <a:off x="1210613" y="1866627"/>
            <a:ext cx="93565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Work Sans" pitchFamily="2" charset="77"/>
                <a:cs typeface="Poppins" pitchFamily="2" charset="77"/>
              </a:rPr>
              <a:t>LEARNING OBJECTIVE: </a:t>
            </a:r>
          </a:p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To learn about strategies to support personal safety, especially when out </a:t>
            </a:r>
            <a:r>
              <a:rPr lang="en-US" sz="2000" dirty="0" err="1">
                <a:latin typeface="Work Sans" pitchFamily="2" charset="77"/>
                <a:cs typeface="Poppins" pitchFamily="2" charset="77"/>
              </a:rPr>
              <a:t>socialising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 with peers.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93D03-C72A-669E-23EA-9705EC0C4429}"/>
              </a:ext>
            </a:extLst>
          </p:cNvPr>
          <p:cNvSpPr txBox="1"/>
          <p:nvPr/>
        </p:nvSpPr>
        <p:spPr>
          <a:xfrm>
            <a:off x="1210613" y="3186112"/>
            <a:ext cx="93565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Work Sans" pitchFamily="2" charset="77"/>
                <a:cs typeface="Poppins" pitchFamily="2" charset="77"/>
              </a:rPr>
              <a:t>LEARNING OBJECTIVES: 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Identify situations where people may feel unsafe when out </a:t>
            </a:r>
            <a:r>
              <a:rPr lang="en-US" sz="2000" dirty="0" err="1">
                <a:latin typeface="Work Sans" pitchFamily="2" charset="77"/>
                <a:cs typeface="Poppins" pitchFamily="2" charset="77"/>
              </a:rPr>
              <a:t>socialising</a:t>
            </a:r>
            <a:endParaRPr lang="en-US" sz="2000" dirty="0">
              <a:latin typeface="Work Sans" pitchFamily="2" charset="77"/>
              <a:cs typeface="Poppins" pitchFamily="2" charset="77"/>
            </a:endParaRP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Evaluate how to support personal safety for each other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Work Sans" pitchFamily="2" charset="77"/>
                <a:cs typeface="Poppins" pitchFamily="2" charset="77"/>
              </a:rPr>
              <a:t>Analyse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 the effect of attitudes towards personal safety and violence against women and girls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A0FAFA-EA21-C681-0A93-9F27BC803677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solidFill>
                  <a:schemeClr val="bg1"/>
                </a:solidFill>
                <a:effectLst/>
                <a:latin typeface="Work Sans" pitchFamily="2" charset="77"/>
              </a:rPr>
              <a:t> </a:t>
            </a:r>
            <a:endParaRPr lang="en-US" sz="1050" dirty="0">
              <a:solidFill>
                <a:schemeClr val="bg1"/>
              </a:solidFill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1579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2A4CF25-1B41-FD75-5347-ACF4062D025A}"/>
              </a:ext>
            </a:extLst>
          </p:cNvPr>
          <p:cNvSpPr/>
          <p:nvPr/>
        </p:nvSpPr>
        <p:spPr>
          <a:xfrm>
            <a:off x="3492153" y="5435700"/>
            <a:ext cx="4921944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E669BA-69A3-9F29-59B9-167080042CD6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SAFE OR UNSAFE SCENARIOS?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529380-5AF6-C234-28EC-63D7173A09A3}"/>
              </a:ext>
            </a:extLst>
          </p:cNvPr>
          <p:cNvSpPr/>
          <p:nvPr/>
        </p:nvSpPr>
        <p:spPr>
          <a:xfrm>
            <a:off x="733961" y="1288170"/>
            <a:ext cx="10515600" cy="1455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C0299-FFC0-CC42-0EC1-3FE6CD43A238}"/>
              </a:ext>
            </a:extLst>
          </p:cNvPr>
          <p:cNvSpPr txBox="1"/>
          <p:nvPr/>
        </p:nvSpPr>
        <p:spPr>
          <a:xfrm>
            <a:off x="1070024" y="1474718"/>
            <a:ext cx="100162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F3F3F"/>
                </a:solidFill>
                <a:effectLst/>
                <a:latin typeface="Work Sans" pitchFamily="2" charset="77"/>
                <a:cs typeface="Poppins" pitchFamily="2" charset="77"/>
              </a:rPr>
              <a:t>Order these scenarios from </a:t>
            </a:r>
            <a:r>
              <a:rPr lang="en-US" sz="2000" dirty="0">
                <a:latin typeface="Work Sans" pitchFamily="2" charset="77"/>
                <a:cs typeface="Poppins" pitchFamily="2" charset="77"/>
              </a:rPr>
              <a:t>the most to least safe, explaining your choice for the least safe.</a:t>
            </a:r>
          </a:p>
          <a:p>
            <a:pPr marL="285750" indent="-285750">
              <a:spcAft>
                <a:spcPts val="600"/>
              </a:spcAft>
              <a:buClr>
                <a:srgbClr val="D6FD0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Is there anything the person could do to make the unsafe situations safer?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A5CCC8-940C-1622-37DA-FC6ADEA2B56D}"/>
              </a:ext>
            </a:extLst>
          </p:cNvPr>
          <p:cNvSpPr/>
          <p:nvPr/>
        </p:nvSpPr>
        <p:spPr>
          <a:xfrm>
            <a:off x="733961" y="2954195"/>
            <a:ext cx="5152906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D2E9E3-7D04-586E-7675-4E5F959B0A65}"/>
              </a:ext>
            </a:extLst>
          </p:cNvPr>
          <p:cNvSpPr txBox="1"/>
          <p:nvPr/>
        </p:nvSpPr>
        <p:spPr>
          <a:xfrm>
            <a:off x="837381" y="3081842"/>
            <a:ext cx="4936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Walking home alone after a night out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8E792A-C3D5-59AC-3B27-77E47C28FB84}"/>
              </a:ext>
            </a:extLst>
          </p:cNvPr>
          <p:cNvSpPr/>
          <p:nvPr/>
        </p:nvSpPr>
        <p:spPr>
          <a:xfrm>
            <a:off x="6288981" y="2954195"/>
            <a:ext cx="4921944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ED959-B670-7C29-B978-B49A6D5CC0DC}"/>
              </a:ext>
            </a:extLst>
          </p:cNvPr>
          <p:cNvSpPr txBox="1"/>
          <p:nvPr/>
        </p:nvSpPr>
        <p:spPr>
          <a:xfrm>
            <a:off x="6459145" y="3101725"/>
            <a:ext cx="458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to watch live music alone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5CDF02-C585-DC15-AFD7-AAF647C0AFA4}"/>
              </a:ext>
            </a:extLst>
          </p:cNvPr>
          <p:cNvSpPr/>
          <p:nvPr/>
        </p:nvSpPr>
        <p:spPr>
          <a:xfrm>
            <a:off x="733961" y="4458741"/>
            <a:ext cx="5126208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0E2FB-D28F-2E65-DF09-011447DF0B35}"/>
              </a:ext>
            </a:extLst>
          </p:cNvPr>
          <p:cNvSpPr txBox="1"/>
          <p:nvPr/>
        </p:nvSpPr>
        <p:spPr>
          <a:xfrm>
            <a:off x="1034468" y="4538888"/>
            <a:ext cx="432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Inviting new friends over for a games night at home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23A9AE-72E1-7942-F73E-93180DE47196}"/>
              </a:ext>
            </a:extLst>
          </p:cNvPr>
          <p:cNvSpPr/>
          <p:nvPr/>
        </p:nvSpPr>
        <p:spPr>
          <a:xfrm>
            <a:off x="6288981" y="3706468"/>
            <a:ext cx="4921944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19DAE-5CA5-56CC-83A8-AFF5A441B78A}"/>
              </a:ext>
            </a:extLst>
          </p:cNvPr>
          <p:cNvSpPr txBox="1"/>
          <p:nvPr/>
        </p:nvSpPr>
        <p:spPr>
          <a:xfrm>
            <a:off x="6459145" y="3834115"/>
            <a:ext cx="458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dirty="0">
                <a:latin typeface="Work Sans" pitchFamily="2" charset="77"/>
                <a:cs typeface="Poppins" pitchFamily="2" charset="77"/>
              </a:rPr>
              <a:t>Going on a first date to the cinema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A787D6-463C-B201-25AC-C4E2890406D4}"/>
              </a:ext>
            </a:extLst>
          </p:cNvPr>
          <p:cNvSpPr/>
          <p:nvPr/>
        </p:nvSpPr>
        <p:spPr>
          <a:xfrm>
            <a:off x="733960" y="3706468"/>
            <a:ext cx="5139557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BB059F-229E-29CE-D6FF-5783049B2B03}"/>
              </a:ext>
            </a:extLst>
          </p:cNvPr>
          <p:cNvSpPr txBox="1"/>
          <p:nvPr/>
        </p:nvSpPr>
        <p:spPr>
          <a:xfrm>
            <a:off x="904125" y="3834115"/>
            <a:ext cx="458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to a bar with friends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CC6BBE-C82C-AA23-29E1-6FA108FFDE20}"/>
              </a:ext>
            </a:extLst>
          </p:cNvPr>
          <p:cNvSpPr/>
          <p:nvPr/>
        </p:nvSpPr>
        <p:spPr>
          <a:xfrm>
            <a:off x="6288981" y="4458741"/>
            <a:ext cx="4921944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7850C8-661D-29BD-E3E0-EFB162C17B69}"/>
              </a:ext>
            </a:extLst>
          </p:cNvPr>
          <p:cNvSpPr txBox="1"/>
          <p:nvPr/>
        </p:nvSpPr>
        <p:spPr>
          <a:xfrm>
            <a:off x="6589488" y="4538888"/>
            <a:ext cx="432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Staying late at the library after everyone else has gone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AF98A3-92FD-0A41-06A2-50B68D6BE5A2}"/>
              </a:ext>
            </a:extLst>
          </p:cNvPr>
          <p:cNvSpPr txBox="1"/>
          <p:nvPr/>
        </p:nvSpPr>
        <p:spPr>
          <a:xfrm>
            <a:off x="3873153" y="5513440"/>
            <a:ext cx="4159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Approaching a stranger on the street who looks upset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64AFC-C2DA-65B9-86E7-54CD65EB7DB7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585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6E669BA-69A3-9F29-59B9-167080042CD6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MAKES IT UNSAFE?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A5CCC8-940C-1622-37DA-FC6ADEA2B56D}"/>
              </a:ext>
            </a:extLst>
          </p:cNvPr>
          <p:cNvSpPr/>
          <p:nvPr/>
        </p:nvSpPr>
        <p:spPr>
          <a:xfrm>
            <a:off x="6467545" y="1088159"/>
            <a:ext cx="5207020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D2E9E3-7D04-586E-7675-4E5F959B0A65}"/>
              </a:ext>
            </a:extLst>
          </p:cNvPr>
          <p:cNvSpPr txBox="1"/>
          <p:nvPr/>
        </p:nvSpPr>
        <p:spPr>
          <a:xfrm>
            <a:off x="6574336" y="1215806"/>
            <a:ext cx="499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Walking home alone after a night out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8E792A-C3D5-59AC-3B27-77E47C28FB84}"/>
              </a:ext>
            </a:extLst>
          </p:cNvPr>
          <p:cNvSpPr/>
          <p:nvPr/>
        </p:nvSpPr>
        <p:spPr>
          <a:xfrm>
            <a:off x="6474219" y="3406593"/>
            <a:ext cx="5200346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ED959-B670-7C29-B978-B49A6D5CC0DC}"/>
              </a:ext>
            </a:extLst>
          </p:cNvPr>
          <p:cNvSpPr txBox="1"/>
          <p:nvPr/>
        </p:nvSpPr>
        <p:spPr>
          <a:xfrm>
            <a:off x="6781933" y="3554123"/>
            <a:ext cx="458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to watch live music alone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5CDF02-C585-DC15-AFD7-AAF647C0AFA4}"/>
              </a:ext>
            </a:extLst>
          </p:cNvPr>
          <p:cNvSpPr/>
          <p:nvPr/>
        </p:nvSpPr>
        <p:spPr>
          <a:xfrm>
            <a:off x="6467545" y="2489628"/>
            <a:ext cx="5207020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0E2FB-D28F-2E65-DF09-011447DF0B35}"/>
              </a:ext>
            </a:extLst>
          </p:cNvPr>
          <p:cNvSpPr txBox="1"/>
          <p:nvPr/>
        </p:nvSpPr>
        <p:spPr>
          <a:xfrm>
            <a:off x="6912276" y="2590578"/>
            <a:ext cx="432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Inviting new friends over for a games night at home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23A9AE-72E1-7942-F73E-93180DE47196}"/>
              </a:ext>
            </a:extLst>
          </p:cNvPr>
          <p:cNvSpPr/>
          <p:nvPr/>
        </p:nvSpPr>
        <p:spPr>
          <a:xfrm>
            <a:off x="6480893" y="4102863"/>
            <a:ext cx="5193672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19DAE-5CA5-56CC-83A8-AFF5A441B78A}"/>
              </a:ext>
            </a:extLst>
          </p:cNvPr>
          <p:cNvSpPr txBox="1"/>
          <p:nvPr/>
        </p:nvSpPr>
        <p:spPr>
          <a:xfrm>
            <a:off x="6641080" y="4223835"/>
            <a:ext cx="4863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on a first date to the cinema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A787D6-463C-B201-25AC-C4E2890406D4}"/>
              </a:ext>
            </a:extLst>
          </p:cNvPr>
          <p:cNvSpPr/>
          <p:nvPr/>
        </p:nvSpPr>
        <p:spPr>
          <a:xfrm>
            <a:off x="6467545" y="1784475"/>
            <a:ext cx="5207020" cy="624626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BB059F-229E-29CE-D6FF-5783049B2B03}"/>
              </a:ext>
            </a:extLst>
          </p:cNvPr>
          <p:cNvSpPr txBox="1"/>
          <p:nvPr/>
        </p:nvSpPr>
        <p:spPr>
          <a:xfrm>
            <a:off x="6781933" y="1912122"/>
            <a:ext cx="458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Going to a bar with friends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CC6BBE-C82C-AA23-29E1-6FA108FFDE20}"/>
              </a:ext>
            </a:extLst>
          </p:cNvPr>
          <p:cNvSpPr/>
          <p:nvPr/>
        </p:nvSpPr>
        <p:spPr>
          <a:xfrm>
            <a:off x="6474219" y="4808562"/>
            <a:ext cx="5200346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7850C8-661D-29BD-E3E0-EFB162C17B69}"/>
              </a:ext>
            </a:extLst>
          </p:cNvPr>
          <p:cNvSpPr txBox="1"/>
          <p:nvPr/>
        </p:nvSpPr>
        <p:spPr>
          <a:xfrm>
            <a:off x="6912276" y="4896162"/>
            <a:ext cx="4320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Staying late at the library after everyone else has gone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A4CF25-1B41-FD75-5347-ACF4062D025A}"/>
              </a:ext>
            </a:extLst>
          </p:cNvPr>
          <p:cNvSpPr/>
          <p:nvPr/>
        </p:nvSpPr>
        <p:spPr>
          <a:xfrm>
            <a:off x="6474219" y="5726209"/>
            <a:ext cx="5200346" cy="849312"/>
          </a:xfrm>
          <a:prstGeom prst="rect">
            <a:avLst/>
          </a:prstGeom>
          <a:solidFill>
            <a:srgbClr val="D6F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AF98A3-92FD-0A41-06A2-50B68D6BE5A2}"/>
              </a:ext>
            </a:extLst>
          </p:cNvPr>
          <p:cNvSpPr txBox="1"/>
          <p:nvPr/>
        </p:nvSpPr>
        <p:spPr>
          <a:xfrm>
            <a:off x="6992769" y="5827699"/>
            <a:ext cx="4159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Approaching a stranger on the street who looks upset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3445F9-1FDB-8B24-2A01-59A428E5FAEE}"/>
              </a:ext>
            </a:extLst>
          </p:cNvPr>
          <p:cNvSpPr/>
          <p:nvPr/>
        </p:nvSpPr>
        <p:spPr>
          <a:xfrm>
            <a:off x="733961" y="1088159"/>
            <a:ext cx="5086162" cy="1785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99AE80-99F2-2EE7-E2A7-1C02A78AA071}"/>
              </a:ext>
            </a:extLst>
          </p:cNvPr>
          <p:cNvSpPr txBox="1"/>
          <p:nvPr/>
        </p:nvSpPr>
        <p:spPr>
          <a:xfrm>
            <a:off x="966116" y="1280802"/>
            <a:ext cx="487403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dirty="0">
                <a:latin typeface="Work Sans" pitchFamily="2" charset="77"/>
                <a:cs typeface="Poppins" pitchFamily="2" charset="77"/>
              </a:rPr>
              <a:t>What are the key factors that might make social situations unsafe?</a:t>
            </a:r>
          </a:p>
          <a:p>
            <a:pPr>
              <a:spcAft>
                <a:spcPts val="600"/>
              </a:spcAft>
              <a:buClr>
                <a:srgbClr val="009B67"/>
              </a:buClr>
            </a:pPr>
            <a:r>
              <a:rPr lang="en-US" sz="2000" b="1" dirty="0">
                <a:latin typeface="Work Sans" pitchFamily="2" charset="77"/>
                <a:cs typeface="Poppins" pitchFamily="2" charset="77"/>
              </a:rPr>
              <a:t>Is this different depending on the person’s gender?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EBD89-90AD-D98F-1A80-695758A13ACA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13" name="Picture 12" descr="A person in a leather jacket&#10;&#10;AI-generated content may be incorrect.">
            <a:extLst>
              <a:ext uri="{FF2B5EF4-FFF2-40B4-BE49-F238E27FC236}">
                <a16:creationId xmlns:a16="http://schemas.microsoft.com/office/drawing/2014/main" id="{F02636C7-96E7-4A0A-AD49-F113C6A41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36"/>
          <a:stretch>
            <a:fillRect/>
          </a:stretch>
        </p:blipFill>
        <p:spPr>
          <a:xfrm>
            <a:off x="825372" y="2489628"/>
            <a:ext cx="4662617" cy="43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3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9B321B-0E83-A10D-5449-C5355D953ECF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WHAT COULD THEY DO?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723236" y="3065691"/>
            <a:ext cx="262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Your scenario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513289" y="1793822"/>
            <a:ext cx="262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2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980385" y="1793297"/>
            <a:ext cx="262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1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CFF97F-2550-2795-EE53-F9ED7BDADF2D}"/>
              </a:ext>
            </a:extLst>
          </p:cNvPr>
          <p:cNvSpPr txBox="1"/>
          <p:nvPr/>
        </p:nvSpPr>
        <p:spPr>
          <a:xfrm>
            <a:off x="980385" y="4689183"/>
            <a:ext cx="262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Work Sans" pitchFamily="2" charset="77"/>
                <a:cs typeface="Poppins" pitchFamily="2" charset="77"/>
              </a:rPr>
              <a:t>Option 3</a:t>
            </a:r>
            <a:endParaRPr lang="en-US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513289" y="4689183"/>
            <a:ext cx="262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Option 4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2686EF-CF86-1A67-262E-705DC797F122}"/>
              </a:ext>
            </a:extLst>
          </p:cNvPr>
          <p:cNvSpPr txBox="1"/>
          <p:nvPr/>
        </p:nvSpPr>
        <p:spPr>
          <a:xfrm>
            <a:off x="1640691" y="5559283"/>
            <a:ext cx="8617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Around your scenario, add the possible options of what your character could do.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5ACDC-B157-8FBE-C9A7-8CBCD5235E03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687926-ACA1-315F-9442-7694E1C24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753062" y="1741234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2649352-3356-4BC3-4498-88E4E5D5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695203" y="3043929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5E4889E-34B7-96B9-8440-E41D2E9B4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846758" y="1799623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09A9B45-326F-EADD-EAF7-656AD0FE7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708870" y="3188490"/>
            <a:ext cx="535525" cy="172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83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9B321B-0E83-A10D-5449-C5355D953ECF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DID YOU THINK OF…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612652" y="3040013"/>
            <a:ext cx="26230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Scenario 1:</a:t>
            </a:r>
            <a:br>
              <a:rPr lang="en-US" sz="2400" b="1" dirty="0">
                <a:latin typeface="Work Sans" pitchFamily="2" charset="77"/>
                <a:cs typeface="Poppins" pitchFamily="2" charset="77"/>
              </a:rPr>
            </a:br>
            <a:r>
              <a:rPr lang="en-US" sz="2400" b="1" dirty="0">
                <a:latin typeface="Work Sans" pitchFamily="2" charset="77"/>
                <a:cs typeface="Poppins" pitchFamily="2" charset="77"/>
              </a:rPr>
              <a:t>Jane and friends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142537" y="1846901"/>
            <a:ext cx="2466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One friend could take Jane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1022138" y="1853009"/>
            <a:ext cx="3385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All go home and carry on drinking there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7984275" y="5271480"/>
            <a:ext cx="2466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Send Jane home in a taxi and carry on the night out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1125040" y="5303634"/>
            <a:ext cx="28549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Try to convince the bouncer to let her in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831FB-9BD7-67DC-C89D-9099B5A1B999}"/>
              </a:ext>
            </a:extLst>
          </p:cNvPr>
          <p:cNvSpPr txBox="1"/>
          <p:nvPr/>
        </p:nvSpPr>
        <p:spPr>
          <a:xfrm>
            <a:off x="4584574" y="5303634"/>
            <a:ext cx="2525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All go and try to get in another bar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EC45CE-719A-AEC3-148C-DC26C4E5874D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1A80F7B-A989-61D3-261C-5047CA0F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753061" y="2304914"/>
            <a:ext cx="535525" cy="172859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6328FA2-1DEA-A333-3F21-D535036E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695202" y="3607609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A81DA70-80BA-E622-F683-15DDE1235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846757" y="2363303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A448B11-785A-9139-31C9-8750170C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708869" y="3752170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396E843-C89E-D4A3-832E-B8129662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4">
            <a:off x="5779737" y="4324561"/>
            <a:ext cx="288919" cy="9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2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362435" y="3185788"/>
            <a:ext cx="2623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Scenario 2:</a:t>
            </a:r>
            <a:br>
              <a:rPr lang="en-US" sz="2400" b="1" dirty="0">
                <a:latin typeface="Work Sans" pitchFamily="2" charset="77"/>
                <a:cs typeface="Poppins" pitchFamily="2" charset="77"/>
              </a:rPr>
            </a:br>
            <a:r>
              <a:rPr lang="en-US" sz="2400" b="1" dirty="0">
                <a:latin typeface="Work Sans" pitchFamily="2" charset="77"/>
                <a:cs typeface="Poppins" pitchFamily="2" charset="77"/>
              </a:rPr>
              <a:t>Tunde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423576" y="1701656"/>
            <a:ext cx="24319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Tunde could stay behind and keep asking if she needs help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1269136" y="1707764"/>
            <a:ext cx="2275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Leave her alone and get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263944" y="5126235"/>
            <a:ext cx="1923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Offer to lend her his phone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1095455" y="5158389"/>
            <a:ext cx="26230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Invite her to come with him and his friends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831FB-9BD7-67DC-C89D-9099B5A1B999}"/>
              </a:ext>
            </a:extLst>
          </p:cNvPr>
          <p:cNvSpPr txBox="1"/>
          <p:nvPr/>
        </p:nvSpPr>
        <p:spPr>
          <a:xfrm>
            <a:off x="4467066" y="5158389"/>
            <a:ext cx="23112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Offer to order her a taxi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9FB7C-02D8-1B17-58BE-10EA04EFC6A4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34774FF-7253-7C49-51D2-04B687210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414392" y="2304913"/>
            <a:ext cx="535525" cy="172859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D7E13EA-4670-E522-D78C-EFCE05160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356533" y="3607608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E7B9518-4EAD-DBB4-98FA-AA8990C13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508088" y="2363302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630AEC-3B14-CCCC-6C7E-DBCF3BB66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370200" y="3752169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2209E69-A288-0017-6EED-4FA38D17B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4">
            <a:off x="5441068" y="4150173"/>
            <a:ext cx="288919" cy="9325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B8A0773-4EBD-F8E1-99DB-488F3772FE70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DID YOU THINK OF…</a:t>
            </a:r>
          </a:p>
        </p:txBody>
      </p:sp>
    </p:spTree>
    <p:extLst>
      <p:ext uri="{BB962C8B-B14F-4D97-AF65-F5344CB8AC3E}">
        <p14:creationId xmlns:p14="http://schemas.microsoft.com/office/powerpoint/2010/main" val="123683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2909FC-ECF5-2948-25A1-4E193341C2C9}"/>
              </a:ext>
            </a:extLst>
          </p:cNvPr>
          <p:cNvSpPr/>
          <p:nvPr/>
        </p:nvSpPr>
        <p:spPr>
          <a:xfrm>
            <a:off x="695325" y="1344881"/>
            <a:ext cx="10515600" cy="50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E1561-1201-1F3D-B34E-8122BB2B2AAB}"/>
              </a:ext>
            </a:extLst>
          </p:cNvPr>
          <p:cNvSpPr txBox="1"/>
          <p:nvPr/>
        </p:nvSpPr>
        <p:spPr>
          <a:xfrm>
            <a:off x="4686785" y="2828835"/>
            <a:ext cx="19531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Work Sans" pitchFamily="2" charset="77"/>
                <a:cs typeface="Poppins" pitchFamily="2" charset="77"/>
              </a:rPr>
              <a:t>Scenario 3:</a:t>
            </a:r>
            <a:br>
              <a:rPr lang="en-US" sz="2400" b="1" dirty="0">
                <a:latin typeface="Work Sans" pitchFamily="2" charset="77"/>
                <a:cs typeface="Poppins" pitchFamily="2" charset="77"/>
              </a:rPr>
            </a:br>
            <a:r>
              <a:rPr lang="en-US" sz="2400" b="1" dirty="0">
                <a:latin typeface="Work Sans" pitchFamily="2" charset="77"/>
                <a:cs typeface="Poppins" pitchFamily="2" charset="77"/>
              </a:rPr>
              <a:t>Isla and her friends</a:t>
            </a:r>
            <a:endParaRPr lang="en-US" sz="2400" b="1" dirty="0">
              <a:latin typeface="Work Sa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7A0B8-DFCB-963B-E9E4-19FFC927D9F6}"/>
              </a:ext>
            </a:extLst>
          </p:cNvPr>
          <p:cNvSpPr txBox="1"/>
          <p:nvPr/>
        </p:nvSpPr>
        <p:spPr>
          <a:xfrm>
            <a:off x="8423576" y="1701656"/>
            <a:ext cx="2455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Get off the bus and find another way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BF779-2426-29F0-A027-D0B7E4352B46}"/>
              </a:ext>
            </a:extLst>
          </p:cNvPr>
          <p:cNvSpPr txBox="1"/>
          <p:nvPr/>
        </p:nvSpPr>
        <p:spPr>
          <a:xfrm>
            <a:off x="1157766" y="1707764"/>
            <a:ext cx="25056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Move seats and tell the bus driver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516D55-E7BF-9917-B8FE-D330EFD343CF}"/>
              </a:ext>
            </a:extLst>
          </p:cNvPr>
          <p:cNvSpPr txBox="1"/>
          <p:nvPr/>
        </p:nvSpPr>
        <p:spPr>
          <a:xfrm>
            <a:off x="8263944" y="5126235"/>
            <a:ext cx="2333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Try to ignore him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7E2BF-553A-BD64-3C89-C82529288BD7}"/>
              </a:ext>
            </a:extLst>
          </p:cNvPr>
          <p:cNvSpPr txBox="1"/>
          <p:nvPr/>
        </p:nvSpPr>
        <p:spPr>
          <a:xfrm>
            <a:off x="1060286" y="5158389"/>
            <a:ext cx="26230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Report the crime to the police when they get home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E831FB-9BD7-67DC-C89D-9099B5A1B999}"/>
              </a:ext>
            </a:extLst>
          </p:cNvPr>
          <p:cNvSpPr txBox="1"/>
          <p:nvPr/>
        </p:nvSpPr>
        <p:spPr>
          <a:xfrm>
            <a:off x="4373282" y="5158389"/>
            <a:ext cx="2519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Work Sans" pitchFamily="2" charset="77"/>
                <a:cs typeface="Poppins" pitchFamily="2" charset="77"/>
              </a:rPr>
              <a:t>Confront the man and shout at him</a:t>
            </a:r>
            <a:endParaRPr lang="en-US" sz="2000" dirty="0">
              <a:latin typeface="Work Sa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F37FE0-E167-BA4F-3CBC-D682E923E1FD}"/>
              </a:ext>
            </a:extLst>
          </p:cNvPr>
          <p:cNvSpPr txBox="1"/>
          <p:nvPr/>
        </p:nvSpPr>
        <p:spPr>
          <a:xfrm>
            <a:off x="695325" y="6467982"/>
            <a:ext cx="61567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effectLst/>
                <a:latin typeface="Work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© 2024 PSHE Association</a:t>
            </a:r>
            <a:r>
              <a:rPr lang="en-GB" sz="1050" dirty="0">
                <a:effectLst/>
                <a:latin typeface="Work Sans" pitchFamily="2" charset="77"/>
              </a:rPr>
              <a:t> </a:t>
            </a:r>
            <a:endParaRPr lang="en-US" sz="1050" dirty="0">
              <a:latin typeface="Work Sans" pitchFamily="2" charset="77"/>
            </a:endParaRP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F0DBE38-FC2F-DC99-AF8D-8DEEB26E9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4471">
            <a:off x="3384703" y="2142265"/>
            <a:ext cx="535525" cy="1728594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1D377E9-8621-E287-F280-E994AAD3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0569">
            <a:off x="3326844" y="3444960"/>
            <a:ext cx="535525" cy="172859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8995617-0DDF-F32B-483C-E25CAC84F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3597">
            <a:off x="7478399" y="2200654"/>
            <a:ext cx="535525" cy="1728594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EFC66AD-5D38-3604-4FDA-69EF4E68E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7007">
            <a:off x="7340511" y="3589521"/>
            <a:ext cx="535525" cy="1728594"/>
          </a:xfrm>
          <a:prstGeom prst="rect">
            <a:avLst/>
          </a:prstGeom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27F6D29-047C-C0BB-0EC3-EFEF139E2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924">
            <a:off x="5411379" y="4161912"/>
            <a:ext cx="288919" cy="9325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79DEE7-DA1A-77B9-DE61-032DB39DCE78}"/>
              </a:ext>
            </a:extLst>
          </p:cNvPr>
          <p:cNvSpPr txBox="1">
            <a:spLocks/>
          </p:cNvSpPr>
          <p:nvPr/>
        </p:nvSpPr>
        <p:spPr>
          <a:xfrm>
            <a:off x="695325" y="470079"/>
            <a:ext cx="10515600" cy="46267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D6FD01"/>
                </a:solidFill>
                <a:latin typeface="Anton" pitchFamily="2" charset="77"/>
                <a:cs typeface="Poppins" pitchFamily="2" charset="77"/>
              </a:rPr>
              <a:t>DID YOU THINK OF…</a:t>
            </a:r>
          </a:p>
        </p:txBody>
      </p:sp>
    </p:spTree>
    <p:extLst>
      <p:ext uri="{BB962C8B-B14F-4D97-AF65-F5344CB8AC3E}">
        <p14:creationId xmlns:p14="http://schemas.microsoft.com/office/powerpoint/2010/main" val="2604242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8CD5EEA548FA42A79E02DE2A5D37FC" ma:contentTypeVersion="18" ma:contentTypeDescription="Create a new document." ma:contentTypeScope="" ma:versionID="45e66f8e22ca2bb3ea44bf1afc523eee">
  <xsd:schema xmlns:xsd="http://www.w3.org/2001/XMLSchema" xmlns:xs="http://www.w3.org/2001/XMLSchema" xmlns:p="http://schemas.microsoft.com/office/2006/metadata/properties" xmlns:ns2="6ded5182-507a-430e-922d-50a9575e5a4a" xmlns:ns3="88f9c89a-407a-49b7-9ca1-7578c3d06dfc" targetNamespace="http://schemas.microsoft.com/office/2006/metadata/properties" ma:root="true" ma:fieldsID="30c09497eae1500d10eb166922d1c6e9" ns2:_="" ns3:_="">
    <xsd:import namespace="6ded5182-507a-430e-922d-50a9575e5a4a"/>
    <xsd:import namespace="88f9c89a-407a-49b7-9ca1-7578c3d06d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d5182-507a-430e-922d-50a9575e5a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c8dee8-8c22-4243-a021-e169b2d8d2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9c89a-407a-49b7-9ca1-7578c3d06df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1d29111-9521-4e7f-9445-78934f361fc7}" ma:internalName="TaxCatchAll" ma:showField="CatchAllData" ma:web="88f9c89a-407a-49b7-9ca1-7578c3d06d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f9c89a-407a-49b7-9ca1-7578c3d06dfc" xsi:nil="true"/>
    <lcf76f155ced4ddcb4097134ff3c332f xmlns="6ded5182-507a-430e-922d-50a9575e5a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4984107-5F86-49E6-9FDD-34CC77B18B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DC97BD-AD49-435C-B08C-33CF2F2951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ed5182-507a-430e-922d-50a9575e5a4a"/>
    <ds:schemaRef ds:uri="88f9c89a-407a-49b7-9ca1-7578c3d06d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BB4213-E3B4-4E40-AE02-DD628BF73AFD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88f9c89a-407a-49b7-9ca1-7578c3d06df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6ded5182-507a-430e-922d-50a9575e5a4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908</Words>
  <Application>Microsoft Macintosh PowerPoint</Application>
  <PresentationFormat>Widescreen</PresentationFormat>
  <Paragraphs>133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Anton</vt:lpstr>
      <vt:lpstr>Arial</vt:lpstr>
      <vt:lpstr>Calibri</vt:lpstr>
      <vt:lpstr>Calibri Light</vt:lpstr>
      <vt:lpstr>Work Sans</vt:lpstr>
      <vt:lpstr>Office Theme</vt:lpstr>
      <vt:lpstr>PowerPoint Presentation</vt:lpstr>
      <vt:lpstr>OUR CLASS GROUND RULES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PREVENTS US?</vt:lpstr>
      <vt:lpstr>WHAT PREVENTS US?</vt:lpstr>
      <vt:lpstr>WHAT DO YOU THINK NOW?</vt:lpstr>
      <vt:lpstr>Sources of support</vt:lpstr>
      <vt:lpstr>EXTENSION 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 [Campaign name]</dc:title>
  <dc:creator>Jenny Fox</dc:creator>
  <cp:lastModifiedBy>Lydia Fletcher</cp:lastModifiedBy>
  <cp:revision>31</cp:revision>
  <dcterms:created xsi:type="dcterms:W3CDTF">2023-11-08T10:08:30Z</dcterms:created>
  <dcterms:modified xsi:type="dcterms:W3CDTF">2025-08-22T10:12:21Z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0x010100078CD5EEA548FA42A79E02DE2A5D37FC</vt:lpwstr>
  </property>
  <property fmtid="{D5CDD505-2E9C-101B-9397-08002B2CF9AE}" pid="3" name="MediaServiceImageTags">
    <vt:lpwstr/>
  </property>
</Properties>
</file>